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3"/>
  </p:notesMasterIdLst>
  <p:handoutMasterIdLst>
    <p:handoutMasterId r:id="rId24"/>
  </p:handoutMasterIdLst>
  <p:sldIdLst>
    <p:sldId id="292" r:id="rId5"/>
    <p:sldId id="294" r:id="rId6"/>
    <p:sldId id="296" r:id="rId7"/>
    <p:sldId id="299" r:id="rId8"/>
    <p:sldId id="303" r:id="rId9"/>
    <p:sldId id="304" r:id="rId10"/>
    <p:sldId id="300" r:id="rId11"/>
    <p:sldId id="306" r:id="rId12"/>
    <p:sldId id="307" r:id="rId13"/>
    <p:sldId id="309" r:id="rId14"/>
    <p:sldId id="310" r:id="rId15"/>
    <p:sldId id="301" r:id="rId16"/>
    <p:sldId id="311" r:id="rId17"/>
    <p:sldId id="312" r:id="rId18"/>
    <p:sldId id="313" r:id="rId19"/>
    <p:sldId id="314" r:id="rId20"/>
    <p:sldId id="315" r:id="rId21"/>
    <p:sldId id="293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637"/>
    <a:srgbClr val="D9BBF7"/>
    <a:srgbClr val="7B1ADC"/>
    <a:srgbClr val="00ACB6"/>
    <a:srgbClr val="113F6F"/>
    <a:srgbClr val="013D61"/>
    <a:srgbClr val="F3703A"/>
    <a:srgbClr val="515083"/>
    <a:srgbClr val="2F305C"/>
    <a:srgbClr val="3C4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166" autoAdjust="0"/>
  </p:normalViewPr>
  <p:slideViewPr>
    <p:cSldViewPr snapToGrid="0">
      <p:cViewPr varScale="1">
        <p:scale>
          <a:sx n="84" d="100"/>
          <a:sy n="84" d="100"/>
        </p:scale>
        <p:origin x="14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06/05/2025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06/05/2025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EASO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mainly</a:t>
            </a:r>
            <a:r>
              <a:rPr lang="it-IT" dirty="0" smtClean="0"/>
              <a:t> </a:t>
            </a:r>
            <a:r>
              <a:rPr lang="it-IT" dirty="0" err="1" smtClean="0"/>
              <a:t>focused</a:t>
            </a:r>
            <a:r>
              <a:rPr lang="it-IT" baseline="0" dirty="0" smtClean="0"/>
              <a:t> on the </a:t>
            </a:r>
            <a:r>
              <a:rPr lang="it-IT" baseline="0" dirty="0" err="1" smtClean="0"/>
              <a:t>pharmacological</a:t>
            </a:r>
            <a:r>
              <a:rPr lang="it-IT" baseline="0" dirty="0" smtClean="0"/>
              <a:t> treatment of </a:t>
            </a:r>
            <a:r>
              <a:rPr lang="it-IT" baseline="0" dirty="0" err="1" smtClean="0"/>
              <a:t>overweight</a:t>
            </a:r>
            <a:r>
              <a:rPr lang="it-IT" baseline="0" dirty="0" smtClean="0"/>
              <a:t>/obesity </a:t>
            </a:r>
            <a:r>
              <a:rPr lang="it-IT" baseline="0" dirty="0" err="1" smtClean="0"/>
              <a:t>almoust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forgetting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surgical</a:t>
            </a:r>
            <a:r>
              <a:rPr lang="it-IT" baseline="0" dirty="0" smtClean="0"/>
              <a:t> option.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consequence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wanted</a:t>
            </a:r>
            <a:r>
              <a:rPr lang="it-IT" baseline="0" dirty="0" smtClean="0"/>
              <a:t> me to </a:t>
            </a:r>
            <a:r>
              <a:rPr lang="it-IT" baseline="0" dirty="0" err="1" smtClean="0"/>
              <a:t>collect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RCTs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considering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pharmacological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strategieds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1689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Paradoxically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surprisingly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SICOB and IFSO,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associations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enlightened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compare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anti-obesity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nonsurgical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9817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 was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methanlitical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performed for SICOB and IFSO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to replicate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(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EMA)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BMI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112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 was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methanlitical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/analyses performed by SICOB and IFSO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to replicate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(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EMA)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BMI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8781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 was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methanlitical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/analyses performed by SICOB and IFSO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to replicate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(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EMA)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BMI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0625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 was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methanlitical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/analyses performed by SICOB and IFSO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to replicate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(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EMA)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BMI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278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 was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impressed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methanlitical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/analyses performed by SICOB and IFSO and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 to replicate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analyses (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excluding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approved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EMA)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BMI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116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06/05/2025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899" y="797052"/>
            <a:ext cx="6238876" cy="3227514"/>
          </a:xfrm>
        </p:spPr>
        <p:txBody>
          <a:bodyPr>
            <a:normAutofit/>
          </a:bodyPr>
          <a:lstStyle/>
          <a:p>
            <a:r>
              <a:rPr lang="en-US" sz="4800" b="0" dirty="0"/>
              <a:t>Who should be prioritized for pharmacological weight </a:t>
            </a:r>
            <a:r>
              <a:rPr lang="en-US" sz="4800" b="0" dirty="0" smtClean="0"/>
              <a:t>management?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226" y="4508500"/>
            <a:ext cx="5598543" cy="1607628"/>
          </a:xfrm>
        </p:spPr>
        <p:txBody>
          <a:bodyPr>
            <a:normAutofit/>
          </a:bodyPr>
          <a:lstStyle/>
          <a:p>
            <a:r>
              <a:rPr lang="it-IT" sz="2800" b="1" cap="none" dirty="0" smtClean="0">
                <a:solidFill>
                  <a:srgbClr val="00ACB6"/>
                </a:solidFill>
              </a:rPr>
              <a:t>Matteo Monami</a:t>
            </a:r>
            <a:endParaRPr lang="it-IT" sz="2800" b="1" dirty="0">
              <a:solidFill>
                <a:srgbClr val="00ACB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2000" b="1" i="1" cap="non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err="1" smtClean="0">
                <a:solidFill>
                  <a:schemeClr val="tx1"/>
                </a:solidFill>
              </a:rPr>
              <a:t>Diabetology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and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Metabolic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Disease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Unit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smtClean="0">
                <a:solidFill>
                  <a:schemeClr val="tx1"/>
                </a:solidFill>
              </a:rPr>
              <a:t>Careggi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Teaching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Hospital</a:t>
            </a:r>
            <a:endParaRPr lang="it-IT" b="1" i="1" dirty="0">
              <a:solidFill>
                <a:schemeClr val="tx1"/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>
          <a:xfrm>
            <a:off x="6055744" y="5011948"/>
            <a:ext cx="2751827" cy="0"/>
          </a:xfrm>
          <a:prstGeom prst="line">
            <a:avLst/>
          </a:prstGeom>
          <a:ln w="28575">
            <a:solidFill>
              <a:srgbClr val="00A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45" y="1399892"/>
            <a:ext cx="10821910" cy="40582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8" y="1657102"/>
            <a:ext cx="11174384" cy="35437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9" y="1164508"/>
            <a:ext cx="9414157" cy="339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6206490" y="5532120"/>
            <a:ext cx="582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Barazzoni</a:t>
            </a:r>
            <a:r>
              <a:rPr lang="it-IT" dirty="0"/>
              <a:t> et al., </a:t>
            </a:r>
            <a:r>
              <a:rPr lang="it-IT" dirty="0" err="1"/>
              <a:t>Eating</a:t>
            </a:r>
            <a:r>
              <a:rPr lang="it-IT" dirty="0"/>
              <a:t> and </a:t>
            </a:r>
            <a:r>
              <a:rPr lang="it-IT" dirty="0" err="1"/>
              <a:t>Weight</a:t>
            </a:r>
            <a:r>
              <a:rPr lang="it-IT" dirty="0"/>
              <a:t> </a:t>
            </a:r>
            <a:r>
              <a:rPr lang="it-IT" dirty="0" err="1" smtClean="0"/>
              <a:t>Disorders</a:t>
            </a:r>
            <a:r>
              <a:rPr lang="it-IT" dirty="0" smtClean="0"/>
              <a:t>, 2025. In press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8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367423" y="729744"/>
            <a:ext cx="304750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 30-34.9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23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8170" r="12822"/>
          <a:stretch/>
        </p:blipFill>
        <p:spPr>
          <a:xfrm>
            <a:off x="91439" y="1370405"/>
            <a:ext cx="5543551" cy="24182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349374" y="733554"/>
            <a:ext cx="304750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 35-39.9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62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692" y="1383674"/>
            <a:ext cx="5844308" cy="259876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28281" y="3480564"/>
            <a:ext cx="2879185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entry&gt; 39.9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51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687" y="4109062"/>
            <a:ext cx="6286163" cy="25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367423" y="729744"/>
            <a:ext cx="304750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 30-34.9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23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50" y="1747184"/>
            <a:ext cx="10501753" cy="3224866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367423" y="729744"/>
            <a:ext cx="304750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 35-39.9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62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30" y="1775362"/>
            <a:ext cx="10555672" cy="389391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450779" y="729744"/>
            <a:ext cx="2880789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sz="1600" dirty="0" err="1" smtClean="0"/>
              <a:t>Mean</a:t>
            </a:r>
            <a:r>
              <a:rPr lang="it-IT" sz="1600" dirty="0" smtClean="0"/>
              <a:t> BMI </a:t>
            </a:r>
            <a:r>
              <a:rPr lang="it-IT" sz="1600" dirty="0" err="1" smtClean="0"/>
              <a:t>at</a:t>
            </a:r>
            <a:r>
              <a:rPr lang="it-IT" sz="1600" dirty="0" smtClean="0"/>
              <a:t> entry &gt;39.9 kg/m</a:t>
            </a:r>
            <a:r>
              <a:rPr lang="it-IT" sz="1600" baseline="30000" dirty="0" smtClean="0"/>
              <a:t>2</a:t>
            </a:r>
            <a:endParaRPr lang="it-IT" sz="1600" baseline="30000" dirty="0"/>
          </a:p>
          <a:p>
            <a:pPr algn="ctr"/>
            <a:r>
              <a:rPr lang="it-IT" sz="1600" b="0" i="1" dirty="0"/>
              <a:t>N= </a:t>
            </a:r>
            <a:r>
              <a:rPr lang="it-IT" sz="1600" b="0" i="1" dirty="0" smtClean="0"/>
              <a:t>51 </a:t>
            </a:r>
            <a:r>
              <a:rPr lang="it-IT" sz="1600" b="0" i="1" dirty="0" err="1" smtClean="0"/>
              <a:t>comparisons</a:t>
            </a:r>
            <a:endParaRPr lang="it-IT" sz="1600" b="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21" y="1918634"/>
            <a:ext cx="10427310" cy="320200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0010" y="697230"/>
            <a:ext cx="122627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TAKE-HOME MESSAGES</a:t>
            </a:r>
          </a:p>
          <a:p>
            <a:endParaRPr lang="it-IT" b="1" dirty="0"/>
          </a:p>
          <a:p>
            <a:endParaRPr lang="it-IT" b="1" dirty="0" smtClean="0"/>
          </a:p>
          <a:p>
            <a:endParaRPr lang="it-IT" dirty="0"/>
          </a:p>
          <a:p>
            <a:r>
              <a:rPr lang="it-IT" dirty="0" err="1" smtClean="0"/>
              <a:t>Patients</a:t>
            </a:r>
            <a:r>
              <a:rPr lang="it-IT" dirty="0" smtClean="0"/>
              <a:t> to be </a:t>
            </a:r>
            <a:r>
              <a:rPr lang="it-IT" dirty="0" err="1" smtClean="0"/>
              <a:t>prioritized</a:t>
            </a:r>
            <a:r>
              <a:rPr lang="it-IT" dirty="0" smtClean="0"/>
              <a:t> for OMM </a:t>
            </a:r>
            <a:r>
              <a:rPr lang="it-IT" dirty="0" err="1" smtClean="0"/>
              <a:t>cannot</a:t>
            </a:r>
            <a:r>
              <a:rPr lang="it-IT" dirty="0" smtClean="0"/>
              <a:t> be </a:t>
            </a:r>
            <a:r>
              <a:rPr lang="it-IT" dirty="0" err="1" smtClean="0"/>
              <a:t>selected</a:t>
            </a:r>
            <a:r>
              <a:rPr lang="it-IT" dirty="0" smtClean="0"/>
              <a:t> just based on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initial</a:t>
            </a:r>
            <a:r>
              <a:rPr lang="it-IT" dirty="0" smtClean="0"/>
              <a:t> BMI,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for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chemeClr val="accent3"/>
                </a:solidFill>
              </a:rPr>
              <a:t>Therapeutic</a:t>
            </a:r>
            <a:r>
              <a:rPr lang="it-IT" dirty="0" smtClean="0">
                <a:solidFill>
                  <a:schemeClr val="accent3"/>
                </a:solidFill>
              </a:rPr>
              <a:t> </a:t>
            </a:r>
            <a:r>
              <a:rPr lang="it-IT" dirty="0" err="1" smtClean="0">
                <a:solidFill>
                  <a:schemeClr val="accent3"/>
                </a:solidFill>
              </a:rPr>
              <a:t>goals</a:t>
            </a:r>
            <a:r>
              <a:rPr lang="it-IT" dirty="0" smtClean="0">
                <a:solidFill>
                  <a:schemeClr val="accent3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amount</a:t>
            </a:r>
            <a:r>
              <a:rPr lang="it-IT" dirty="0" smtClean="0"/>
              <a:t> of BW </a:t>
            </a:r>
            <a:r>
              <a:rPr lang="it-IT" dirty="0" err="1" smtClean="0"/>
              <a:t>reduction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, </a:t>
            </a:r>
            <a:r>
              <a:rPr lang="it-IT" dirty="0" err="1" smtClean="0"/>
              <a:t>complications</a:t>
            </a:r>
            <a:r>
              <a:rPr lang="it-IT" dirty="0" smtClean="0"/>
              <a:t> management, etc.)</a:t>
            </a:r>
          </a:p>
          <a:p>
            <a:pPr marL="285750" indent="-285750">
              <a:buFontTx/>
              <a:buChar char="-"/>
            </a:pPr>
            <a:r>
              <a:rPr lang="it-IT" dirty="0" err="1" smtClean="0"/>
              <a:t>Other</a:t>
            </a:r>
            <a:r>
              <a:rPr lang="it-IT" dirty="0" smtClean="0"/>
              <a:t> baseline </a:t>
            </a:r>
            <a:r>
              <a:rPr lang="it-IT" dirty="0" smtClean="0">
                <a:solidFill>
                  <a:schemeClr val="accent3"/>
                </a:solidFill>
              </a:rPr>
              <a:t>clinical </a:t>
            </a:r>
            <a:r>
              <a:rPr lang="it-IT" dirty="0" err="1" smtClean="0">
                <a:solidFill>
                  <a:schemeClr val="accent3"/>
                </a:solidFill>
              </a:rPr>
              <a:t>characteristics</a:t>
            </a:r>
            <a:r>
              <a:rPr lang="it-IT" dirty="0" smtClean="0"/>
              <a:t> (e.g., </a:t>
            </a:r>
            <a:r>
              <a:rPr lang="it-IT" dirty="0" err="1" smtClean="0"/>
              <a:t>presence</a:t>
            </a:r>
            <a:r>
              <a:rPr lang="it-IT" dirty="0" smtClean="0"/>
              <a:t> of obesity-</a:t>
            </a:r>
            <a:r>
              <a:rPr lang="it-IT" dirty="0" err="1" smtClean="0"/>
              <a:t>associated</a:t>
            </a:r>
            <a:r>
              <a:rPr lang="it-IT" dirty="0" smtClean="0"/>
              <a:t> </a:t>
            </a:r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, obesity-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complications</a:t>
            </a:r>
            <a:r>
              <a:rPr lang="it-IT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accent3"/>
                </a:solidFill>
              </a:rPr>
              <a:t>Operative </a:t>
            </a:r>
            <a:r>
              <a:rPr lang="it-IT" dirty="0" err="1" smtClean="0">
                <a:solidFill>
                  <a:schemeClr val="accent3"/>
                </a:solidFill>
              </a:rPr>
              <a:t>risks</a:t>
            </a:r>
            <a:endParaRPr lang="it-IT" dirty="0" smtClean="0"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smtClean="0"/>
              <a:t>OMM </a:t>
            </a:r>
            <a:r>
              <a:rPr lang="it-IT" dirty="0" err="1" smtClean="0">
                <a:solidFill>
                  <a:schemeClr val="accent3"/>
                </a:solidFill>
              </a:rPr>
              <a:t>contraindications</a:t>
            </a:r>
            <a:endParaRPr lang="it-IT" dirty="0" smtClean="0"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err="1" smtClean="0">
                <a:solidFill>
                  <a:schemeClr val="accent3"/>
                </a:solidFill>
              </a:rPr>
              <a:t>Patients</a:t>
            </a:r>
            <a:r>
              <a:rPr lang="it-IT" dirty="0" smtClean="0">
                <a:solidFill>
                  <a:schemeClr val="accent3"/>
                </a:solidFill>
              </a:rPr>
              <a:t>’ </a:t>
            </a:r>
            <a:r>
              <a:rPr lang="it-IT" dirty="0" err="1" smtClean="0">
                <a:solidFill>
                  <a:schemeClr val="accent3"/>
                </a:solidFill>
              </a:rPr>
              <a:t>preference</a:t>
            </a:r>
            <a:r>
              <a:rPr lang="it-IT" dirty="0" smtClean="0"/>
              <a:t>, etc.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 smtClean="0"/>
              <a:t>We need to </a:t>
            </a:r>
            <a:r>
              <a:rPr lang="it-IT" dirty="0" err="1" smtClean="0"/>
              <a:t>build</a:t>
            </a:r>
            <a:r>
              <a:rPr lang="it-IT" dirty="0" smtClean="0"/>
              <a:t> </a:t>
            </a:r>
            <a:r>
              <a:rPr lang="it-IT" dirty="0" err="1" smtClean="0"/>
              <a:t>evidence</a:t>
            </a:r>
            <a:r>
              <a:rPr lang="it-IT" dirty="0" smtClean="0"/>
              <a:t> </a:t>
            </a:r>
            <a:r>
              <a:rPr lang="it-IT" dirty="0" err="1" smtClean="0"/>
              <a:t>taking</a:t>
            </a:r>
            <a:r>
              <a:rPr lang="it-IT" dirty="0" smtClean="0"/>
              <a:t> into account </a:t>
            </a:r>
            <a:r>
              <a:rPr lang="it-IT" dirty="0" err="1" smtClean="0"/>
              <a:t>all</a:t>
            </a:r>
            <a:r>
              <a:rPr lang="it-IT" dirty="0" smtClean="0"/>
              <a:t> (and </a:t>
            </a:r>
            <a:r>
              <a:rPr lang="it-IT" dirty="0" err="1" smtClean="0"/>
              <a:t>others</a:t>
            </a:r>
            <a:r>
              <a:rPr lang="it-IT" dirty="0" smtClean="0"/>
              <a:t>)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to </a:t>
            </a:r>
            <a:r>
              <a:rPr lang="it-IT" dirty="0" err="1" smtClean="0"/>
              <a:t>tailor</a:t>
            </a:r>
            <a:r>
              <a:rPr lang="it-IT" dirty="0" smtClean="0"/>
              <a:t> anti-obesity </a:t>
            </a:r>
            <a:r>
              <a:rPr lang="it-IT" dirty="0" err="1" smtClean="0"/>
              <a:t>strategies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We </a:t>
            </a:r>
            <a:r>
              <a:rPr lang="it-IT" dirty="0" err="1" smtClean="0"/>
              <a:t>should</a:t>
            </a:r>
            <a:r>
              <a:rPr lang="it-IT" dirty="0" smtClean="0"/>
              <a:t> stop to </a:t>
            </a:r>
            <a:r>
              <a:rPr lang="it-IT" dirty="0" err="1" smtClean="0"/>
              <a:t>consider</a:t>
            </a:r>
            <a:r>
              <a:rPr lang="it-IT" dirty="0" smtClean="0"/>
              <a:t> LSI, OMM, and MBS </a:t>
            </a:r>
            <a:r>
              <a:rPr lang="it-IT" dirty="0" err="1" smtClean="0"/>
              <a:t>as</a:t>
            </a:r>
            <a:r>
              <a:rPr lang="it-IT" dirty="0" smtClean="0"/>
              <a:t> alternative </a:t>
            </a:r>
            <a:r>
              <a:rPr lang="it-IT" dirty="0" err="1" smtClean="0"/>
              <a:t>therapies</a:t>
            </a:r>
            <a:r>
              <a:rPr lang="it-IT" dirty="0" smtClean="0"/>
              <a:t>…. (MULTIMODAL APPROACH!)</a:t>
            </a:r>
            <a:endParaRPr lang="it-IT" dirty="0"/>
          </a:p>
        </p:txBody>
      </p:sp>
      <p:cxnSp>
        <p:nvCxnSpPr>
          <p:cNvPr id="4" name="Connettore diritto 3"/>
          <p:cNvCxnSpPr/>
          <p:nvPr/>
        </p:nvCxnSpPr>
        <p:spPr>
          <a:xfrm>
            <a:off x="171450" y="1108710"/>
            <a:ext cx="2308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949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87547" y="97849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M. Monami 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received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grants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from: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Boehringer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Novonordisk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Biocomposites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Molteni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 from the 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following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</a:t>
            </a: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societies: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</a:p>
        </p:txBody>
      </p:sp>
    </p:spTree>
    <p:extLst>
      <p:ext uri="{BB962C8B-B14F-4D97-AF65-F5344CB8AC3E}">
        <p14:creationId xmlns:p14="http://schemas.microsoft.com/office/powerpoint/2010/main" val="20883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4" y="837001"/>
            <a:ext cx="7908148" cy="1740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490" y="2169280"/>
            <a:ext cx="9431066" cy="1819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929" y="3884848"/>
            <a:ext cx="7761582" cy="2799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</p:spTree>
    <p:extLst>
      <p:ext uri="{BB962C8B-B14F-4D97-AF65-F5344CB8AC3E}">
        <p14:creationId xmlns:p14="http://schemas.microsoft.com/office/powerpoint/2010/main" val="1934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3" y="1602811"/>
            <a:ext cx="10425033" cy="229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10" name="Rettangolo 9"/>
          <p:cNvSpPr/>
          <p:nvPr/>
        </p:nvSpPr>
        <p:spPr>
          <a:xfrm>
            <a:off x="7787785" y="5518904"/>
            <a:ext cx="3836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McGowan</a:t>
            </a:r>
            <a:r>
              <a:rPr lang="it-IT" dirty="0" smtClean="0"/>
              <a:t> et al., manuscript </a:t>
            </a:r>
            <a:r>
              <a:rPr lang="it-IT" dirty="0" err="1" smtClean="0"/>
              <a:t>submitted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80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458" y="2350212"/>
            <a:ext cx="6855708" cy="3033598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3609"/>
          <a:stretch/>
        </p:blipFill>
        <p:spPr>
          <a:xfrm>
            <a:off x="0" y="715618"/>
            <a:ext cx="6057150" cy="278218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10719" y="923277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B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70956" y="2114365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43884" y="3107184"/>
            <a:ext cx="1271502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dirty="0"/>
              <a:t>1 </a:t>
            </a:r>
            <a:r>
              <a:rPr lang="it-IT" dirty="0" err="1"/>
              <a:t>year</a:t>
            </a:r>
            <a:endParaRPr lang="it-IT" dirty="0"/>
          </a:p>
          <a:p>
            <a:r>
              <a:rPr lang="it-IT" b="0" i="1" dirty="0"/>
              <a:t>N= 58 trials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423864" y="1777013"/>
            <a:ext cx="1252266" cy="64633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2 </a:t>
            </a:r>
            <a:r>
              <a:rPr lang="it-IT" b="1" dirty="0"/>
              <a:t>years</a:t>
            </a:r>
            <a:endParaRPr lang="it-IT" dirty="0" smtClean="0"/>
          </a:p>
          <a:p>
            <a:pPr algn="ctr"/>
            <a:r>
              <a:rPr lang="it-IT" i="1" dirty="0" smtClean="0"/>
              <a:t>N= 22 trials</a:t>
            </a:r>
            <a:endParaRPr lang="it-IT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32" y="753071"/>
            <a:ext cx="7191668" cy="463192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334812" y="5420470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/>
              <a:t>liraglutide</a:t>
            </a:r>
            <a:r>
              <a:rPr lang="en-US" sz="1600" dirty="0"/>
              <a:t> OR </a:t>
            </a:r>
            <a:r>
              <a:rPr lang="en-US" sz="1600" dirty="0" err="1"/>
              <a:t>semaglutide</a:t>
            </a:r>
            <a:r>
              <a:rPr lang="en-US" sz="1600" dirty="0"/>
              <a:t> OR </a:t>
            </a:r>
            <a:r>
              <a:rPr lang="en-US" sz="1600" dirty="0" err="1" smtClean="0"/>
              <a:t>tirzepatide</a:t>
            </a:r>
            <a:r>
              <a:rPr lang="en-US" sz="1600" dirty="0" smtClean="0"/>
              <a:t>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 up to 31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Jan, 2025. Treatment duration &gt; 52±4 weeks.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495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907450"/>
            <a:ext cx="6755907" cy="2401970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3" y="3430283"/>
            <a:ext cx="6943387" cy="270684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8755380" y="92583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0" y="1609210"/>
            <a:ext cx="11268994" cy="2174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8222125" y="5553194"/>
            <a:ext cx="361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De Luca et al., manuscript </a:t>
            </a:r>
            <a:r>
              <a:rPr lang="it-IT" dirty="0" err="1" smtClean="0"/>
              <a:t>submitted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12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352260"/>
            <a:ext cx="10684779" cy="4419890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27863" y="1038354"/>
            <a:ext cx="272087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dirty="0" smtClean="0"/>
              <a:t>From 26 weeks to 10 years</a:t>
            </a:r>
            <a:endParaRPr lang="it-IT" dirty="0"/>
          </a:p>
          <a:p>
            <a:r>
              <a:rPr lang="it-IT" b="0" i="1" dirty="0"/>
              <a:t>N= </a:t>
            </a:r>
            <a:r>
              <a:rPr lang="it-IT" b="0" i="1" dirty="0" smtClean="0"/>
              <a:t>150 </a:t>
            </a:r>
            <a:r>
              <a:rPr lang="it-IT" b="0" i="1" dirty="0" err="1" smtClean="0"/>
              <a:t>comparisons</a:t>
            </a:r>
            <a:endParaRPr lang="it-IT" b="0" i="1" dirty="0"/>
          </a:p>
        </p:txBody>
      </p:sp>
    </p:spTree>
    <p:extLst>
      <p:ext uri="{BB962C8B-B14F-4D97-AF65-F5344CB8AC3E}">
        <p14:creationId xmlns:p14="http://schemas.microsoft.com/office/powerpoint/2010/main" val="15981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" y="904522"/>
            <a:ext cx="10964805" cy="50489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347</TotalTime>
  <Words>577</Words>
  <Application>Microsoft Office PowerPoint</Application>
  <PresentationFormat>Widescreen</PresentationFormat>
  <Paragraphs>79</Paragraphs>
  <Slides>18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RetrospectVTI</vt:lpstr>
      <vt:lpstr>Who should be prioritized for pharmacological weight management?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user</cp:lastModifiedBy>
  <cp:revision>38</cp:revision>
  <dcterms:created xsi:type="dcterms:W3CDTF">2022-02-27T17:36:31Z</dcterms:created>
  <dcterms:modified xsi:type="dcterms:W3CDTF">2025-05-06T15:15:18Z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